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23" r:id="rId3"/>
    <p:sldId id="324" r:id="rId4"/>
    <p:sldId id="325" r:id="rId5"/>
    <p:sldId id="326" r:id="rId6"/>
    <p:sldId id="327" r:id="rId7"/>
    <p:sldId id="328" r:id="rId8"/>
    <p:sldId id="329" r:id="rId9"/>
    <p:sldId id="330" r:id="rId10"/>
    <p:sldId id="331" r:id="rId11"/>
    <p:sldId id="332" r:id="rId12"/>
    <p:sldId id="333" r:id="rId13"/>
    <p:sldId id="275" r:id="rId14"/>
  </p:sldIdLst>
  <p:sldSz cx="12192000" cy="6858000"/>
  <p:notesSz cx="6788150" cy="9923463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4486A6"/>
    <a:srgbClr val="3F3F3F"/>
    <a:srgbClr val="3F5B58"/>
    <a:srgbClr val="FFB819"/>
    <a:srgbClr val="95BED3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Estilo com Tema 1 - Ênfas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4925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BC6DA8F-834E-4974-BE69-C22B368895EB}" type="datetimeFigureOut">
              <a:rPr lang="pt-BR"/>
              <a:pPr>
                <a:defRPr/>
              </a:pPr>
              <a:t>27/04/2018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6575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4925" y="9426575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0974EC6-93A2-497E-B01E-E0FBCDFF9AF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1246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4925" y="0"/>
            <a:ext cx="2941638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0811F21-3F4F-4EEE-BC44-8061017DD62B}" type="datetimeFigureOut">
              <a:rPr lang="pt-BR"/>
              <a:pPr>
                <a:defRPr/>
              </a:pPr>
              <a:t>27/04/2018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17513" y="1239838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0" y="4775200"/>
            <a:ext cx="5429250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4988"/>
            <a:ext cx="2941638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4925" y="9424988"/>
            <a:ext cx="2941638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4798430-5D3E-4FEB-AA19-37398FDB824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19713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5FA96-762D-4010-8A19-AD7BC4521DF8}" type="datetimeFigureOut">
              <a:rPr lang="pt-BR"/>
              <a:pPr>
                <a:defRPr/>
              </a:pPr>
              <a:t>27/04/2018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F48F6-58F9-4F2A-B8DC-963685D9295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6200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0CF89-B0FD-46A1-87B6-027359527960}" type="datetimeFigureOut">
              <a:rPr lang="pt-BR"/>
              <a:pPr>
                <a:defRPr/>
              </a:pPr>
              <a:t>27/04/2018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A7BF1-4824-4CE1-BADF-4527E5EA093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8044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F6DC4-6D7E-45AE-90AE-78360E5EF22F}" type="datetimeFigureOut">
              <a:rPr lang="pt-BR"/>
              <a:pPr>
                <a:defRPr/>
              </a:pPr>
              <a:t>27/04/2018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69814-1509-47CC-9C5E-1C214650B96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5991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46127-6C8D-4D7F-9C95-BFA6D28F808E}" type="datetimeFigureOut">
              <a:rPr lang="pt-BR"/>
              <a:pPr>
                <a:defRPr/>
              </a:pPr>
              <a:t>27/04/2018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ED78D-CA1B-446D-B2A7-D1F58C8BA6E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0720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73A8B-DB25-4FA4-9849-03B645ACF3F0}" type="datetimeFigureOut">
              <a:rPr lang="pt-BR"/>
              <a:pPr>
                <a:defRPr/>
              </a:pPr>
              <a:t>27/04/2018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34A4E-42A6-468F-A09A-C78B1D859D5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7791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4FCB9-84A1-486D-8D30-B492A9ED6EB8}" type="datetimeFigureOut">
              <a:rPr lang="pt-BR"/>
              <a:pPr>
                <a:defRPr/>
              </a:pPr>
              <a:t>27/04/2018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4A32F-5606-48D5-9B84-B1F4F93A211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5839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B21B2-349F-46AB-A9E9-65F024BDC768}" type="datetimeFigureOut">
              <a:rPr lang="pt-BR"/>
              <a:pPr>
                <a:defRPr/>
              </a:pPr>
              <a:t>27/04/2018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E0A1C-EBA7-4737-9492-6D2B7F0A52A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9650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BACC8-5B3E-4BB6-936E-A9278E09FE59}" type="datetimeFigureOut">
              <a:rPr lang="pt-BR"/>
              <a:pPr>
                <a:defRPr/>
              </a:pPr>
              <a:t>27/04/2018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B6CF6-B683-49DA-850C-CE7B113F04C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8952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6EF17-09ED-45C1-99BC-511501457FFB}" type="datetimeFigureOut">
              <a:rPr lang="pt-BR"/>
              <a:pPr>
                <a:defRPr/>
              </a:pPr>
              <a:t>27/04/2018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0BD48-FC37-43D1-BB98-B66A3D299D4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5430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813D3A5-1DAF-43D2-934E-A67BA5661344}" type="datetimeFigureOut">
              <a:rPr lang="pt-BR"/>
              <a:pPr>
                <a:defRPr/>
              </a:pPr>
              <a:t>27/04/2018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2CA5291-582F-475C-BD4F-465FBAB7E75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ejesc@tre-sc.jus.br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 idx="4294967295"/>
          </p:nvPr>
        </p:nvSpPr>
        <p:spPr>
          <a:xfrm>
            <a:off x="-115888" y="0"/>
            <a:ext cx="12192001" cy="61563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pt-BR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n-GB" altLang="pt-BR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291" name="CaixaDeTexto 2"/>
          <p:cNvSpPr txBox="1">
            <a:spLocks noChangeArrowheads="1"/>
          </p:cNvSpPr>
          <p:nvPr/>
        </p:nvSpPr>
        <p:spPr bwMode="auto">
          <a:xfrm>
            <a:off x="-511175" y="-566738"/>
            <a:ext cx="11461750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t-BR" altLang="pt-BR" sz="8000" b="1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t-BR" altLang="pt-BR" sz="8000" b="1"/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1828800" y="1489075"/>
            <a:ext cx="8915400" cy="3778250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spcAft>
                <a:spcPts val="0"/>
              </a:spcAft>
              <a:defRPr/>
            </a:pPr>
            <a:r>
              <a:rPr lang="pt-BR" sz="9600" dirty="0" smtClean="0"/>
              <a:t>Porque o papel do jovem é cada vez mais importante nas Eleições?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pt-BR" sz="9600" dirty="0" smtClean="0"/>
              <a:t>capacidade de influência, dada maior escolaridade;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pt-BR" sz="9600" dirty="0" smtClean="0"/>
              <a:t>Rede de amizades e familiares é o que mais influencia na escolha dos candidatos</a:t>
            </a:r>
            <a:endParaRPr lang="pt-BR" sz="96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 idx="4294967295"/>
          </p:nvPr>
        </p:nvSpPr>
        <p:spPr>
          <a:xfrm>
            <a:off x="-115888" y="0"/>
            <a:ext cx="12192001" cy="61563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pt-BR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n-GB" altLang="pt-BR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315" name="CaixaDeTexto 2"/>
          <p:cNvSpPr txBox="1">
            <a:spLocks noChangeArrowheads="1"/>
          </p:cNvSpPr>
          <p:nvPr/>
        </p:nvSpPr>
        <p:spPr bwMode="auto">
          <a:xfrm>
            <a:off x="-511175" y="-566738"/>
            <a:ext cx="11461750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t-BR" altLang="pt-BR" sz="8000" b="1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t-BR" altLang="pt-BR" sz="8000" b="1"/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1522413" y="523875"/>
            <a:ext cx="8915400" cy="5491163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spcAft>
                <a:spcPts val="0"/>
              </a:spcAft>
              <a:defRPr/>
            </a:pPr>
            <a:r>
              <a:rPr lang="pt-BR" sz="4500" dirty="0" smtClean="0"/>
              <a:t>Ah! Sabe, </a:t>
            </a:r>
            <a:r>
              <a:rPr lang="pt-BR" sz="4500" dirty="0" err="1" smtClean="0"/>
              <a:t>tô</a:t>
            </a:r>
            <a:r>
              <a:rPr lang="pt-BR" sz="4500" dirty="0" smtClean="0"/>
              <a:t> muito descontente com esses candidatos! Acho que não vou votar. Se eu e mais de 50% dos eleitores não votarem, anularemos a eleição!!!!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pt-BR" sz="4500" dirty="0" smtClean="0"/>
              <a:t>MENTIRA – isso só faz com que você deixe de ter participação ativa nas eleições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pt-BR" sz="4500" dirty="0" smtClean="0"/>
              <a:t>Então, vou votar NULO. E eu mais 50% da população. Aí sim, votação </a:t>
            </a:r>
            <a:r>
              <a:rPr lang="pt-BR" sz="4500" dirty="0" err="1" smtClean="0"/>
              <a:t>anulaaaada</a:t>
            </a:r>
            <a:r>
              <a:rPr lang="pt-BR" sz="4500" dirty="0" smtClean="0"/>
              <a:t>!!!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sz="4500" dirty="0" smtClean="0"/>
              <a:t>MENTIRA – apenas deixarás de escolher algum candidato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sz="4500" dirty="0" smtClean="0"/>
              <a:t>E o voto em BRANCO, vai para o mais votado, né??? Será????</a:t>
            </a:r>
          </a:p>
          <a:p>
            <a:pPr fontAlgn="auto">
              <a:spcAft>
                <a:spcPts val="0"/>
              </a:spcAft>
              <a:defRPr/>
            </a:pPr>
            <a:endParaRPr lang="pt-BR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 idx="4294967295"/>
          </p:nvPr>
        </p:nvSpPr>
        <p:spPr>
          <a:xfrm>
            <a:off x="-115888" y="0"/>
            <a:ext cx="12192001" cy="61563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pt-BR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n-GB" altLang="pt-BR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339" name="CaixaDeTexto 2"/>
          <p:cNvSpPr txBox="1">
            <a:spLocks noChangeArrowheads="1"/>
          </p:cNvSpPr>
          <p:nvPr/>
        </p:nvSpPr>
        <p:spPr bwMode="auto">
          <a:xfrm>
            <a:off x="-511175" y="-566738"/>
            <a:ext cx="11461750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t-BR" altLang="pt-BR" sz="8000" b="1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t-BR" altLang="pt-BR" sz="8000" b="1"/>
          </a:p>
        </p:txBody>
      </p:sp>
      <p:sp>
        <p:nvSpPr>
          <p:cNvPr id="14340" name="Espaço Reservado para Conteúdo 2"/>
          <p:cNvSpPr txBox="1">
            <a:spLocks/>
          </p:cNvSpPr>
          <p:nvPr/>
        </p:nvSpPr>
        <p:spPr bwMode="auto">
          <a:xfrm>
            <a:off x="1828800" y="1189038"/>
            <a:ext cx="8915400" cy="460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pt-BR" altLang="pt-BR"/>
              <a:t>Você quer um sistema de saúde, educação, mais segurança, é contra ou a favor da reforma da previdência? Contra ou a favor das privatizações? Uma das formas para ter posição nessas e outras questões é votando</a:t>
            </a:r>
          </a:p>
          <a:p>
            <a:pPr algn="just" eaLnBrk="1" hangingPunct="1"/>
            <a:r>
              <a:rPr lang="pt-BR" altLang="pt-BR"/>
              <a:t>Há um ditado popular que diz que a única coisa que não podem nos roubar é sonhar com um futuro melhor – pois bem, agora é a hora de iniciarmos a concretização do sonho de cada um de vocês. Alistem-se como eleitores e votem com consciência</a:t>
            </a:r>
          </a:p>
          <a:p>
            <a:pPr eaLnBrk="1" hangingPunct="1"/>
            <a:endParaRPr lang="pt-BR" altLang="pt-BR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3303588"/>
            <a:ext cx="10529888" cy="2668587"/>
          </a:xfrm>
        </p:spPr>
        <p:txBody>
          <a:bodyPr/>
          <a:lstStyle/>
          <a:p>
            <a:pPr marL="0" indent="0" algn="ctr" eaLnBrk="1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Font typeface="Arial" panose="020B0604020202020204" pitchFamily="34" charset="0"/>
              <a:buNone/>
            </a:pPr>
            <a:r>
              <a:rPr lang="pt-BR" altLang="pt-BR" sz="4000" smtClean="0">
                <a:solidFill>
                  <a:srgbClr val="3F5B58"/>
                </a:solidFill>
                <a:latin typeface="Tw Cen MT Condensed" panose="020B0606020104020203" pitchFamily="34" charset="0"/>
              </a:rPr>
              <a:t>MUITO OBRIGADO!</a:t>
            </a:r>
          </a:p>
          <a:p>
            <a:pPr marL="0" indent="0" algn="ctr" eaLnBrk="1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FFB819"/>
              </a:buClr>
              <a:buFont typeface="Arial" panose="020B0604020202020204" pitchFamily="34" charset="0"/>
              <a:buNone/>
            </a:pPr>
            <a:r>
              <a:rPr lang="pt-BR" altLang="pt-BR" sz="2400" smtClean="0">
                <a:solidFill>
                  <a:srgbClr val="3F3F3F"/>
                </a:solidFill>
                <a:latin typeface="Tw Cen MT Condensed" panose="020B0606020104020203" pitchFamily="34" charset="0"/>
                <a:hlinkClick r:id="rId3"/>
              </a:rPr>
              <a:t>ejesc@tre-sc.jus.br</a:t>
            </a:r>
            <a:endParaRPr lang="pt-BR" altLang="pt-BR" sz="2400" smtClean="0">
              <a:solidFill>
                <a:srgbClr val="3F3F3F"/>
              </a:solidFill>
              <a:latin typeface="Tw Cen MT Condensed" panose="020B0606020104020203" pitchFamily="34" charset="0"/>
            </a:endParaRPr>
          </a:p>
          <a:p>
            <a:pPr marL="0" indent="0" algn="ctr" eaLnBrk="1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FFB819"/>
              </a:buClr>
              <a:buFont typeface="Arial" panose="020B0604020202020204" pitchFamily="34" charset="0"/>
              <a:buNone/>
            </a:pPr>
            <a:r>
              <a:rPr lang="pt-BR" altLang="pt-BR" sz="2400" smtClean="0">
                <a:solidFill>
                  <a:srgbClr val="3F3F3F"/>
                </a:solidFill>
                <a:latin typeface="Tw Cen MT Condensed" panose="020B0606020104020203" pitchFamily="34" charset="0"/>
              </a:rPr>
              <a:t>(48)3251-3798</a:t>
            </a:r>
          </a:p>
          <a:p>
            <a:pPr marL="0" indent="0" algn="ctr" eaLnBrk="1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FFB819"/>
              </a:buClr>
              <a:buFont typeface="Arial" panose="020B0604020202020204" pitchFamily="34" charset="0"/>
              <a:buNone/>
            </a:pPr>
            <a:r>
              <a:rPr lang="pt-BR" altLang="pt-BR" sz="2400" smtClean="0">
                <a:solidFill>
                  <a:srgbClr val="3F3F3F"/>
                </a:solidFill>
                <a:latin typeface="Tw Cen MT Condensed" panose="020B0606020104020203" pitchFamily="34" charset="0"/>
              </a:rPr>
              <a:t> </a:t>
            </a:r>
          </a:p>
          <a:p>
            <a:pPr marL="0" indent="0" algn="ctr" eaLnBrk="1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FFB819"/>
              </a:buClr>
              <a:buFont typeface="Arial" panose="020B0604020202020204" pitchFamily="34" charset="0"/>
              <a:buNone/>
            </a:pPr>
            <a:endParaRPr lang="pt-BR" altLang="pt-BR" sz="2400" smtClean="0">
              <a:solidFill>
                <a:srgbClr val="3F3F3F"/>
              </a:solidFill>
              <a:latin typeface="Tw Cen MT Condensed" panose="020B0606020104020203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 idx="4294967295"/>
          </p:nvPr>
        </p:nvSpPr>
        <p:spPr>
          <a:xfrm>
            <a:off x="-115888" y="0"/>
            <a:ext cx="12192001" cy="61563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pt-BR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n-GB" altLang="pt-BR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099" name="CaixaDeTexto 2"/>
          <p:cNvSpPr txBox="1">
            <a:spLocks noChangeArrowheads="1"/>
          </p:cNvSpPr>
          <p:nvPr/>
        </p:nvSpPr>
        <p:spPr bwMode="auto">
          <a:xfrm>
            <a:off x="425450" y="257175"/>
            <a:ext cx="11461750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t-BR" altLang="pt-BR" sz="8000" b="1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t-BR" altLang="pt-BR" sz="8000" b="1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8000" b="1"/>
              <a:t>POLÍTICA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 idx="4294967295"/>
          </p:nvPr>
        </p:nvSpPr>
        <p:spPr>
          <a:xfrm>
            <a:off x="-115888" y="0"/>
            <a:ext cx="12192001" cy="61563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pt-BR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n-GB" altLang="pt-BR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123" name="CaixaDeTexto 2"/>
          <p:cNvSpPr txBox="1">
            <a:spLocks noChangeArrowheads="1"/>
          </p:cNvSpPr>
          <p:nvPr/>
        </p:nvSpPr>
        <p:spPr bwMode="auto">
          <a:xfrm>
            <a:off x="425450" y="257175"/>
            <a:ext cx="11461750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t-BR" altLang="pt-BR" sz="8000" b="1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t-BR" altLang="pt-BR" sz="8000" b="1"/>
          </a:p>
        </p:txBody>
      </p:sp>
      <p:pic>
        <p:nvPicPr>
          <p:cNvPr id="5124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838" y="1171575"/>
            <a:ext cx="8267700" cy="413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 idx="4294967295"/>
          </p:nvPr>
        </p:nvSpPr>
        <p:spPr>
          <a:xfrm>
            <a:off x="-115888" y="0"/>
            <a:ext cx="12192001" cy="61563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pt-BR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n-GB" altLang="pt-BR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7" name="CaixaDeTexto 2"/>
          <p:cNvSpPr txBox="1">
            <a:spLocks noChangeArrowheads="1"/>
          </p:cNvSpPr>
          <p:nvPr/>
        </p:nvSpPr>
        <p:spPr bwMode="auto">
          <a:xfrm>
            <a:off x="425450" y="257175"/>
            <a:ext cx="11461750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t-BR" altLang="pt-BR" sz="8000" b="1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t-BR" altLang="pt-BR" sz="8000" b="1"/>
          </a:p>
        </p:txBody>
      </p:sp>
      <p:pic>
        <p:nvPicPr>
          <p:cNvPr id="6148" name="Espaço Reservado para Conteúdo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8675" y="92075"/>
            <a:ext cx="8113713" cy="606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 idx="4294967295"/>
          </p:nvPr>
        </p:nvSpPr>
        <p:spPr>
          <a:xfrm>
            <a:off x="-115888" y="0"/>
            <a:ext cx="12192001" cy="61563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pt-BR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n-GB" altLang="pt-BR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171" name="CaixaDeTexto 2"/>
          <p:cNvSpPr txBox="1">
            <a:spLocks noChangeArrowheads="1"/>
          </p:cNvSpPr>
          <p:nvPr/>
        </p:nvSpPr>
        <p:spPr bwMode="auto">
          <a:xfrm>
            <a:off x="249238" y="115888"/>
            <a:ext cx="11461750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t-BR" altLang="pt-BR" sz="8000" b="1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t-BR" altLang="pt-BR" sz="8000" b="1"/>
          </a:p>
        </p:txBody>
      </p:sp>
      <p:sp>
        <p:nvSpPr>
          <p:cNvPr id="7172" name="Espaço Reservado para Conteúdo 2"/>
          <p:cNvSpPr txBox="1">
            <a:spLocks/>
          </p:cNvSpPr>
          <p:nvPr/>
        </p:nvSpPr>
        <p:spPr bwMode="auto">
          <a:xfrm>
            <a:off x="1893888" y="1708150"/>
            <a:ext cx="8915400" cy="377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pt-BR" altLang="pt-BR" sz="3500" dirty="0"/>
              <a:t>Você acha que tem condições de mudar o seu futuro?</a:t>
            </a:r>
          </a:p>
          <a:p>
            <a:pPr algn="just" eaLnBrk="1" hangingPunct="1"/>
            <a:endParaRPr lang="pt-BR" altLang="pt-BR" sz="3500" dirty="0"/>
          </a:p>
          <a:p>
            <a:pPr algn="just" eaLnBrk="1" hangingPunct="1"/>
            <a:r>
              <a:rPr lang="pt-BR" altLang="pt-BR" sz="3500"/>
              <a:t>Você acha </a:t>
            </a:r>
            <a:r>
              <a:rPr lang="pt-BR" altLang="pt-BR" sz="3500"/>
              <a:t>que </a:t>
            </a:r>
            <a:r>
              <a:rPr lang="pt-BR" altLang="pt-BR" sz="3500" smtClean="0"/>
              <a:t>pode </a:t>
            </a:r>
            <a:r>
              <a:rPr lang="pt-BR" altLang="pt-BR" sz="3500"/>
              <a:t>ajudar outras pessoas a construírem um futuro melhor?</a:t>
            </a:r>
          </a:p>
          <a:p>
            <a:pPr eaLnBrk="1" hangingPunct="1"/>
            <a:endParaRPr lang="pt-BR" altLang="pt-BR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 idx="4294967295"/>
          </p:nvPr>
        </p:nvSpPr>
        <p:spPr>
          <a:xfrm>
            <a:off x="-115888" y="0"/>
            <a:ext cx="12192001" cy="61563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pt-BR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n-GB" altLang="pt-BR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195" name="CaixaDeTexto 2"/>
          <p:cNvSpPr txBox="1">
            <a:spLocks noChangeArrowheads="1"/>
          </p:cNvSpPr>
          <p:nvPr/>
        </p:nvSpPr>
        <p:spPr bwMode="auto">
          <a:xfrm>
            <a:off x="249238" y="115888"/>
            <a:ext cx="11461750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t-BR" altLang="pt-BR" sz="8000" b="1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t-BR" altLang="pt-BR" sz="8000" b="1"/>
          </a:p>
        </p:txBody>
      </p:sp>
      <p:sp>
        <p:nvSpPr>
          <p:cNvPr id="8196" name="Espaço Reservado para Conteúdo 2"/>
          <p:cNvSpPr txBox="1">
            <a:spLocks/>
          </p:cNvSpPr>
          <p:nvPr/>
        </p:nvSpPr>
        <p:spPr bwMode="auto">
          <a:xfrm>
            <a:off x="2009775" y="1076325"/>
            <a:ext cx="8915400" cy="455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endParaRPr lang="pt-BR" altLang="pt-BR" sz="3000"/>
          </a:p>
          <a:p>
            <a:pPr algn="just" eaLnBrk="1" hangingPunct="1"/>
            <a:r>
              <a:rPr lang="pt-BR" altLang="pt-BR" sz="3000"/>
              <a:t>Política é a prática cidadã de construção de um futuro melhor;</a:t>
            </a:r>
          </a:p>
          <a:p>
            <a:pPr algn="just" eaLnBrk="1" hangingPunct="1"/>
            <a:endParaRPr lang="pt-BR" altLang="pt-BR" sz="3000"/>
          </a:p>
          <a:p>
            <a:pPr algn="just" eaLnBrk="1" hangingPunct="1"/>
            <a:endParaRPr lang="pt-BR" altLang="pt-BR" sz="3000"/>
          </a:p>
          <a:p>
            <a:pPr algn="just" eaLnBrk="1" hangingPunct="1"/>
            <a:r>
              <a:rPr lang="pt-BR" altLang="pt-BR" sz="3000"/>
              <a:t>Cidadania – direitos e deveres;</a:t>
            </a:r>
          </a:p>
          <a:p>
            <a:pPr algn="just" eaLnBrk="1" hangingPunct="1"/>
            <a:endParaRPr lang="pt-BR" altLang="pt-BR" sz="3000"/>
          </a:p>
          <a:p>
            <a:pPr algn="just" eaLnBrk="1" hangingPunct="1"/>
            <a:endParaRPr lang="pt-BR" altLang="pt-BR" sz="3000"/>
          </a:p>
          <a:p>
            <a:pPr algn="just" eaLnBrk="1" hangingPunct="1"/>
            <a:endParaRPr lang="pt-BR" altLang="pt-BR"/>
          </a:p>
          <a:p>
            <a:pPr algn="just" eaLnBrk="1" hangingPunct="1"/>
            <a:endParaRPr lang="pt-BR" altLang="pt-BR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 idx="4294967295"/>
          </p:nvPr>
        </p:nvSpPr>
        <p:spPr>
          <a:xfrm>
            <a:off x="-115888" y="0"/>
            <a:ext cx="12192001" cy="61563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pt-BR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n-GB" altLang="pt-BR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219" name="CaixaDeTexto 2"/>
          <p:cNvSpPr txBox="1">
            <a:spLocks noChangeArrowheads="1"/>
          </p:cNvSpPr>
          <p:nvPr/>
        </p:nvSpPr>
        <p:spPr bwMode="auto">
          <a:xfrm>
            <a:off x="249238" y="115888"/>
            <a:ext cx="11461750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t-BR" altLang="pt-BR" sz="8000" b="1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t-BR" altLang="pt-BR" sz="8000" b="1"/>
          </a:p>
        </p:txBody>
      </p:sp>
      <p:sp>
        <p:nvSpPr>
          <p:cNvPr id="9220" name="Espaço Reservado para Conteúdo 2"/>
          <p:cNvSpPr txBox="1">
            <a:spLocks/>
          </p:cNvSpPr>
          <p:nvPr/>
        </p:nvSpPr>
        <p:spPr bwMode="auto">
          <a:xfrm>
            <a:off x="1803400" y="1682750"/>
            <a:ext cx="8915400" cy="377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pt-BR" altLang="pt-BR" sz="3500"/>
              <a:t>70,24% dos jovens se dizem interessados em política (PUCRS, 2016)</a:t>
            </a:r>
          </a:p>
          <a:p>
            <a:pPr algn="just" eaLnBrk="1" hangingPunct="1"/>
            <a:endParaRPr lang="pt-BR" altLang="pt-BR" sz="3500"/>
          </a:p>
          <a:p>
            <a:pPr algn="just" eaLnBrk="1" hangingPunct="1"/>
            <a:r>
              <a:rPr lang="pt-BR" altLang="pt-BR" sz="3500"/>
              <a:t>Só 2,35% não tem interesse</a:t>
            </a:r>
          </a:p>
          <a:p>
            <a:pPr eaLnBrk="1" hangingPunct="1"/>
            <a:endParaRPr lang="pt-BR" altLang="pt-BR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 idx="4294967295"/>
          </p:nvPr>
        </p:nvSpPr>
        <p:spPr>
          <a:xfrm>
            <a:off x="-115888" y="0"/>
            <a:ext cx="12192001" cy="61563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pt-BR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n-GB" altLang="pt-BR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243" name="Espaço Reservado para Conteúdo 2"/>
          <p:cNvSpPr txBox="1">
            <a:spLocks/>
          </p:cNvSpPr>
          <p:nvPr/>
        </p:nvSpPr>
        <p:spPr bwMode="auto">
          <a:xfrm>
            <a:off x="1377950" y="244475"/>
            <a:ext cx="8915400" cy="530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endParaRPr lang="pt-BR" altLang="pt-BR" sz="3000"/>
          </a:p>
          <a:p>
            <a:pPr algn="just" eaLnBrk="1" hangingPunct="1"/>
            <a:r>
              <a:rPr lang="pt-BR" altLang="pt-BR" sz="3000"/>
              <a:t>Formas;</a:t>
            </a:r>
          </a:p>
          <a:p>
            <a:pPr algn="just" eaLnBrk="1" hangingPunct="1"/>
            <a:r>
              <a:rPr lang="pt-BR" altLang="pt-BR" sz="3000"/>
              <a:t>Participação dos jovens nas eleições – conquista histórica – no império brasileiro, homem com renda comprovada e maior de 25 anos; na república, de homem, alfabetizado, idade mínima de 21 anos, passamos para idade mínima de 16 anos;</a:t>
            </a:r>
          </a:p>
          <a:p>
            <a:pPr algn="just" eaLnBrk="1" hangingPunct="1"/>
            <a:r>
              <a:rPr lang="pt-BR" altLang="pt-BR" sz="3000"/>
              <a:t>Eleições 2016 – 2.311.120 eleitores entre 16 e 17 anos estavam aptos a votar (1,6% do eleitorado nacional) (TSE, 2017);</a:t>
            </a:r>
          </a:p>
          <a:p>
            <a:pPr algn="just" eaLnBrk="1" hangingPunct="1"/>
            <a:r>
              <a:rPr lang="pt-BR" altLang="pt-BR" sz="3000"/>
              <a:t>População brasileira entre 15 a 19 anos – 8% do total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 idx="4294967295"/>
          </p:nvPr>
        </p:nvSpPr>
        <p:spPr>
          <a:xfrm>
            <a:off x="-115888" y="0"/>
            <a:ext cx="12192001" cy="61563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pt-BR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n-GB" altLang="pt-BR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267" name="CaixaDeTexto 2"/>
          <p:cNvSpPr txBox="1">
            <a:spLocks noChangeArrowheads="1"/>
          </p:cNvSpPr>
          <p:nvPr/>
        </p:nvSpPr>
        <p:spPr bwMode="auto">
          <a:xfrm>
            <a:off x="249238" y="115888"/>
            <a:ext cx="11461750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t-BR" altLang="pt-BR" sz="8000" b="1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t-BR" altLang="pt-BR" sz="8000" b="1"/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1778000" y="806450"/>
            <a:ext cx="8915400" cy="5065713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spcAft>
                <a:spcPts val="0"/>
              </a:spcAft>
              <a:defRPr/>
            </a:pPr>
            <a:r>
              <a:rPr lang="pt-BR" sz="11200" smtClean="0"/>
              <a:t>Nesse ano, teremos Eleições para presidente, governador, deputados e senadores – outubro – vai perder essa? </a:t>
            </a:r>
          </a:p>
          <a:p>
            <a:pPr fontAlgn="auto">
              <a:spcAft>
                <a:spcPts val="0"/>
              </a:spcAft>
              <a:defRPr/>
            </a:pPr>
            <a:endParaRPr lang="pt-BR" sz="11200" smtClean="0"/>
          </a:p>
          <a:p>
            <a:pPr algn="just" fontAlgn="auto">
              <a:spcAft>
                <a:spcPts val="0"/>
              </a:spcAft>
              <a:defRPr/>
            </a:pPr>
            <a:r>
              <a:rPr lang="pt-BR" sz="11200" smtClean="0"/>
              <a:t>Alistamento eleitoral (primeiro título) já é possível para aquele que completará 16 anos até o dia da eleição;</a:t>
            </a:r>
          </a:p>
          <a:p>
            <a:pPr fontAlgn="auto">
              <a:spcAft>
                <a:spcPts val="0"/>
              </a:spcAft>
              <a:defRPr/>
            </a:pPr>
            <a:endParaRPr lang="pt-BR" sz="11200" smtClean="0"/>
          </a:p>
          <a:p>
            <a:pPr fontAlgn="auto">
              <a:spcAft>
                <a:spcPts val="0"/>
              </a:spcAft>
              <a:defRPr/>
            </a:pPr>
            <a:endParaRPr lang="pt-BR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presentação - EJESC - 11.04.2018 [Modo de Compatibilidade]" id="{9B0BDDC3-CD70-44EE-87E2-F6A9DEA39DD7}" vid="{744376F2-549E-42B7-99F3-81CD00553341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Apresentação - EJESC - 11.04.2018</Template>
  <TotalTime>3</TotalTime>
  <Words>423</Words>
  <Application>Microsoft Office PowerPoint</Application>
  <PresentationFormat>Widescreen</PresentationFormat>
  <Paragraphs>49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Tw Cen MT Condensed</vt:lpstr>
      <vt:lpstr>Tema do Office</vt:lpstr>
      <vt:lpstr>Apresentação do PowerPoint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Apresentação do PowerPoint</vt:lpstr>
    </vt:vector>
  </TitlesOfParts>
  <Company>Tribunal Regional Eleitoral de Santa Catarina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Gabriela de Souza Guedes</dc:creator>
  <cp:lastModifiedBy>Gabriela de Souza Guedes</cp:lastModifiedBy>
  <cp:revision>1</cp:revision>
  <cp:lastPrinted>2016-03-20T20:51:34Z</cp:lastPrinted>
  <dcterms:created xsi:type="dcterms:W3CDTF">2018-04-27T21:41:49Z</dcterms:created>
  <dcterms:modified xsi:type="dcterms:W3CDTF">2018-04-27T21:45:34Z</dcterms:modified>
</cp:coreProperties>
</file>